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3"/>
  </p:notesMasterIdLst>
  <p:sldIdLst>
    <p:sldId id="397" r:id="rId2"/>
    <p:sldId id="398" r:id="rId3"/>
    <p:sldId id="368" r:id="rId4"/>
    <p:sldId id="370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8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9" r:id="rId38"/>
    <p:sldId id="440" r:id="rId39"/>
    <p:sldId id="441" r:id="rId40"/>
    <p:sldId id="442" r:id="rId41"/>
    <p:sldId id="405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2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A6F08F7-1D7D-4B7B-83C7-0C2B63292298}" type="datetime1">
              <a:rPr lang="en-US" altLang="en-US"/>
              <a:pPr>
                <a:defRPr/>
              </a:pPr>
              <a:t>6/25/2019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007BEE-DA7B-4A7C-9F7E-B02FE95696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230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30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584E-30FB-4453-ACBE-CBA83A562F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409F9-2FFF-4B4F-914E-3AFC605B7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FA417-B503-4007-94E2-D112043D79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72AA7-BA63-4B9B-9B7C-6619A1C05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D2511-0A83-4903-BDE1-4CBA477943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E02D8-E1DB-4A40-8DB0-35FBBC334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9D7D4-9F03-4336-A852-B0B371CF0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9152A-47A9-4C80-A055-228F009608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E87E3-CEFD-428A-972D-760AE59F7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F7334-FC69-4037-9F7D-22D72D6E64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45E0B-E9A1-4EBD-B033-FB20087959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C729B278-2BD9-44D7-BBC2-857B9F3614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7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x8LxRZCORU" TargetMode="External"/><Relationship Id="rId2" Type="http://schemas.openxmlformats.org/officeDocument/2006/relationships/hyperlink" Target="https://brilliant.org/wiki/dot-product-distance-between-point-and-a-li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2&amp;v=Lpr__X8zuE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1219200"/>
          </a:xfrm>
        </p:spPr>
        <p:txBody>
          <a:bodyPr/>
          <a:lstStyle/>
          <a:p>
            <a:r>
              <a:rPr lang="en-US" sz="1800" dirty="0" smtClean="0"/>
              <a:t>   [Part of this presentation is adopted from Prof. </a:t>
            </a:r>
            <a:r>
              <a:rPr lang="en-US" sz="1800" dirty="0" err="1" smtClean="0"/>
              <a:t>Leskovec</a:t>
            </a:r>
            <a:r>
              <a:rPr lang="en-US" sz="1800" dirty="0" smtClean="0"/>
              <a:t>, Stanford University, USA]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330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Md. Golam Rabiul Alam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Associate Professor, BRAC University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13716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800" kern="0" dirty="0" smtClean="0">
                <a:solidFill>
                  <a:schemeClr val="tx2"/>
                </a:solidFill>
                <a:latin typeface="+mj-lt"/>
                <a:cs typeface="+mj-cs"/>
              </a:rPr>
              <a:t>Support Vector Machine (SVM)</a:t>
            </a:r>
            <a:endParaRPr lang="en-US" sz="3800" kern="0" dirty="0">
              <a:solidFill>
                <a:schemeClr val="tx2"/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6705600" cy="434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97826"/>
            <a:ext cx="7239000" cy="459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86275"/>
            <a:ext cx="7315199" cy="45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4319587" cy="334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495800"/>
            <a:ext cx="28098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676400"/>
            <a:ext cx="27146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38200" y="57150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SVM with hard constraints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(Not Linearly separable data)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61074"/>
            <a:ext cx="7467600" cy="480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634485" cy="38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91104"/>
            <a:ext cx="7162799" cy="464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in Natural Form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47800"/>
            <a:ext cx="54864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581400"/>
            <a:ext cx="2495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81400" y="266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Hinge Loss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separate Lines</a:t>
            </a:r>
            <a:endParaRPr lang="en-US" dirty="0"/>
          </a:p>
        </p:txBody>
      </p:sp>
      <p:pic>
        <p:nvPicPr>
          <p:cNvPr id="471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0100" y="1989137"/>
            <a:ext cx="75438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separate Lines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12900"/>
            <a:ext cx="76200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sz="2400" dirty="0" smtClean="0"/>
              <a:t>SVM</a:t>
            </a: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582" y="1371600"/>
            <a:ext cx="7513076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5715000"/>
            <a:ext cx="50577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Rate</a:t>
            </a:r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6762" y="1612900"/>
            <a:ext cx="761047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0333" y="1600200"/>
            <a:ext cx="7443334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algorithm</a:t>
            </a:r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40008" y="1600200"/>
            <a:ext cx="7263984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Algorithm</a:t>
            </a:r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9797" y="1600200"/>
            <a:ext cx="7084406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algorithm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1653" y="1600200"/>
            <a:ext cx="7420694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Algorithm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7090" y="1600200"/>
            <a:ext cx="7069819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algorithm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29289"/>
            <a:ext cx="7696199" cy="512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following: </a:t>
            </a:r>
            <a:br>
              <a:rPr lang="en-US" dirty="0" smtClean="0"/>
            </a:br>
            <a:r>
              <a:rPr lang="en-US" dirty="0" smtClean="0"/>
              <a:t>point P(x1,y1) </a:t>
            </a:r>
            <a:br>
              <a:rPr lang="en-US" dirty="0" smtClean="0"/>
            </a:br>
            <a:r>
              <a:rPr lang="en-US" dirty="0" smtClean="0"/>
              <a:t>line </a:t>
            </a:r>
            <a:r>
              <a:rPr lang="en-US" dirty="0" err="1" smtClean="0"/>
              <a:t>Ax+By+C</a:t>
            </a:r>
            <a:r>
              <a:rPr lang="en-US" dirty="0" smtClean="0"/>
              <a:t>=0 (in general form)</a:t>
            </a:r>
          </a:p>
          <a:p>
            <a:endParaRPr lang="en-US" dirty="0" smtClean="0"/>
          </a:p>
          <a:p>
            <a:r>
              <a:rPr lang="en-US" dirty="0" smtClean="0"/>
              <a:t>((Ax1+By1+C)/B)&gt;0 if P is above the line.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smtClean="0"/>
              <a:t>Support vector machines (SVM)</a:t>
            </a:r>
            <a:r>
              <a:rPr lang="en-US" sz="1600" dirty="0" smtClean="0"/>
              <a:t> learn a decision boundary leading to the largest margin from both classes. Assume that you are training SVM on a tiny dataset with 4 points shown in Figure 1. This dataset consists of two examples with class label -1 (denoted with triangles), and two examples with class label +1 (denoted with plus). </a:t>
            </a:r>
            <a:r>
              <a:rPr lang="en-US" sz="1600" b="1" dirty="0" smtClean="0"/>
              <a:t>Find</a:t>
            </a:r>
            <a:r>
              <a:rPr lang="en-US" sz="1600" dirty="0" smtClean="0"/>
              <a:t> the weight vector </a:t>
            </a:r>
            <a:r>
              <a:rPr lang="en-US" sz="1600" i="1" dirty="0" smtClean="0"/>
              <a:t>w</a:t>
            </a:r>
            <a:r>
              <a:rPr lang="en-US" sz="1600" dirty="0" smtClean="0"/>
              <a:t> and bias </a:t>
            </a:r>
            <a:r>
              <a:rPr lang="en-US" sz="1600" i="1" dirty="0" smtClean="0"/>
              <a:t>b</a:t>
            </a:r>
            <a:r>
              <a:rPr lang="en-US" sz="1600" dirty="0" smtClean="0"/>
              <a:t>. What’s the equation corresponding to the decision boundary?</a:t>
            </a:r>
          </a:p>
          <a:p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19400" y="2971800"/>
            <a:ext cx="57150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95450" y="1751012"/>
            <a:ext cx="57531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SVM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0873"/>
            <a:ext cx="6716485" cy="427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45543"/>
            <a:ext cx="6477000" cy="476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47022" y="1600200"/>
            <a:ext cx="6049956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82027" y="1600200"/>
            <a:ext cx="6179946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47101" y="1600200"/>
            <a:ext cx="6049798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0053" y="1600200"/>
            <a:ext cx="6103893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90373" y="1600200"/>
            <a:ext cx="6163253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89097" y="1600200"/>
            <a:ext cx="6165805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28775" y="2289175"/>
            <a:ext cx="58864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3987" y="2312987"/>
            <a:ext cx="62960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SVM with Kernel Trick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1512" y="2051050"/>
            <a:ext cx="78009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SVM</a:t>
            </a:r>
            <a:endParaRPr lang="zh-TW" altLang="en-US" dirty="0" smtClean="0"/>
          </a:p>
        </p:txBody>
      </p:sp>
      <p:sp>
        <p:nvSpPr>
          <p:cNvPr id="7173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02522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SVM with Kernel Trick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7343"/>
            <a:ext cx="8229600" cy="315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https://brilliant.org/wiki/dot-product-distance-between-point-and-a-line/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https://youtu.be/ax8LxRZCORU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https://www.youtube.com/watch?time_continue=2&amp;v=Lpr__X8zuE8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2102" y="1676400"/>
            <a:ext cx="6938897" cy="432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4058" y="1524000"/>
            <a:ext cx="770838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10910"/>
            <a:ext cx="7315200" cy="432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5486400"/>
            <a:ext cx="12192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2487" y="1600200"/>
            <a:ext cx="715902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5416" y="1752600"/>
            <a:ext cx="7271784" cy="407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22782</TotalTime>
  <Words>238</Words>
  <Application>Microsoft Macintosh PowerPoint</Application>
  <PresentationFormat>On-screen Show (4:3)</PresentationFormat>
  <Paragraphs>53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Watermark</vt:lpstr>
      <vt:lpstr>   [Part of this presentation is adopted from Prof. Leskovec, Stanford University, USA]</vt:lpstr>
      <vt:lpstr>SVM</vt:lpstr>
      <vt:lpstr>SVM</vt:lpstr>
      <vt:lpstr>SVM</vt:lpstr>
      <vt:lpstr>SVM</vt:lpstr>
      <vt:lpstr>SVM</vt:lpstr>
      <vt:lpstr>SVM</vt:lpstr>
      <vt:lpstr>SVM</vt:lpstr>
      <vt:lpstr>SVM</vt:lpstr>
      <vt:lpstr>SVM</vt:lpstr>
      <vt:lpstr>SVM</vt:lpstr>
      <vt:lpstr>SVM</vt:lpstr>
      <vt:lpstr>SVM</vt:lpstr>
      <vt:lpstr>SVM (Not Linearly separable data)</vt:lpstr>
      <vt:lpstr>SVM</vt:lpstr>
      <vt:lpstr>SVM</vt:lpstr>
      <vt:lpstr>SVM in Natural Form</vt:lpstr>
      <vt:lpstr>How to separate Lines</vt:lpstr>
      <vt:lpstr>How to separate Lines</vt:lpstr>
      <vt:lpstr>Expanding Rate</vt:lpstr>
      <vt:lpstr>SVM</vt:lpstr>
      <vt:lpstr>SVM algorithm</vt:lpstr>
      <vt:lpstr>SVM Algorithm</vt:lpstr>
      <vt:lpstr>SVM algorithm</vt:lpstr>
      <vt:lpstr>SVM Algorithm</vt:lpstr>
      <vt:lpstr>SVM algorithm</vt:lpstr>
      <vt:lpstr>Line properties</vt:lpstr>
      <vt:lpstr>Example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SVM with Kernel Trick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Rabiul</dc:creator>
  <cp:lastModifiedBy>rabiul.alam</cp:lastModifiedBy>
  <cp:revision>282</cp:revision>
  <dcterms:created xsi:type="dcterms:W3CDTF">2017-04-15T17:01:01Z</dcterms:created>
  <dcterms:modified xsi:type="dcterms:W3CDTF">2019-06-25T09:29:03Z</dcterms:modified>
</cp:coreProperties>
</file>